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57" r:id="rId8"/>
    <p:sldId id="258" r:id="rId9"/>
    <p:sldId id="259"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976BFB0-1093-4509-B763-65F7A892F3E9}" type="datetimeFigureOut">
              <a:rPr lang="ru-RU" smtClean="0"/>
              <a:t>13.09.2020</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1E23E06-C4EF-4065-90F0-676ACDA6C161}"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992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8756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180390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09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328532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976BFB0-1093-4509-B763-65F7A892F3E9}" type="datetimeFigureOut">
              <a:rPr lang="ru-RU" smtClean="0"/>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276733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976BFB0-1093-4509-B763-65F7A892F3E9}" type="datetimeFigureOut">
              <a:rPr lang="ru-RU" smtClean="0"/>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246726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76BFB0-1093-4509-B763-65F7A892F3E9}" type="datetimeFigureOut">
              <a:rPr lang="ru-RU" smtClean="0"/>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101456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76BFB0-1093-4509-B763-65F7A892F3E9}" type="datetimeFigureOut">
              <a:rPr lang="ru-RU" smtClean="0"/>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319742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76BFB0-1093-4509-B763-65F7A892F3E9}" type="datetimeFigureOut">
              <a:rPr lang="ru-RU" smtClean="0"/>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189267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76BFB0-1093-4509-B763-65F7A892F3E9}" type="datetimeFigureOut">
              <a:rPr lang="ru-RU" smtClean="0"/>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40146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388538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76BFB0-1093-4509-B763-65F7A892F3E9}" type="datetimeFigureOut">
              <a:rPr lang="ru-RU" smtClean="0"/>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369631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76BFB0-1093-4509-B763-65F7A892F3E9}" type="datetimeFigureOut">
              <a:rPr lang="ru-RU" smtClean="0"/>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392947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6BFB0-1093-4509-B763-65F7A892F3E9}" type="datetimeFigureOut">
              <a:rPr lang="ru-RU" smtClean="0"/>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137138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247793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76BFB0-1093-4509-B763-65F7A892F3E9}" type="datetimeFigureOut">
              <a:rPr lang="ru-RU" smtClean="0"/>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23E06-C4EF-4065-90F0-676ACDA6C161}" type="slidenum">
              <a:rPr lang="ru-RU" smtClean="0"/>
              <a:t>‹#›</a:t>
            </a:fld>
            <a:endParaRPr lang="ru-RU"/>
          </a:p>
        </p:txBody>
      </p:sp>
    </p:spTree>
    <p:extLst>
      <p:ext uri="{BB962C8B-B14F-4D97-AF65-F5344CB8AC3E}">
        <p14:creationId xmlns:p14="http://schemas.microsoft.com/office/powerpoint/2010/main" val="86729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976BFB0-1093-4509-B763-65F7A892F3E9}" type="datetimeFigureOut">
              <a:rPr lang="ru-RU" smtClean="0"/>
              <a:t>13.09.2020</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1E23E06-C4EF-4065-90F0-676ACDA6C161}" type="slidenum">
              <a:rPr lang="ru-RU" smtClean="0"/>
              <a:t>‹#›</a:t>
            </a:fld>
            <a:endParaRPr lang="ru-RU"/>
          </a:p>
        </p:txBody>
      </p:sp>
    </p:spTree>
    <p:extLst>
      <p:ext uri="{BB962C8B-B14F-4D97-AF65-F5344CB8AC3E}">
        <p14:creationId xmlns:p14="http://schemas.microsoft.com/office/powerpoint/2010/main" val="1297465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sz="5300" b="1" dirty="0">
                <a:latin typeface="Times New Roman" panose="02020603050405020304" pitchFamily="18" charset="0"/>
                <a:cs typeface="Times New Roman" panose="02020603050405020304" pitchFamily="18" charset="0"/>
              </a:rPr>
              <a:t>Диалектическая поведенческая терапия</a:t>
            </a:r>
            <a:r>
              <a:rPr lang="ru-RU" b="1" dirty="0"/>
              <a:t/>
            </a:r>
            <a:br>
              <a:rPr lang="ru-RU" b="1" dirty="0"/>
            </a:br>
            <a:endParaRPr lang="ru-RU" dirty="0"/>
          </a:p>
        </p:txBody>
      </p:sp>
      <p:sp>
        <p:nvSpPr>
          <p:cNvPr id="3" name="Подзаголовок 2"/>
          <p:cNvSpPr>
            <a:spLocks noGrp="1"/>
          </p:cNvSpPr>
          <p:nvPr>
            <p:ph type="subTitle" idx="1"/>
          </p:nvPr>
        </p:nvSpPr>
        <p:spPr/>
        <p:txBody>
          <a:bodyPr/>
          <a:lstStyle/>
          <a:p>
            <a:pPr algn="ctr"/>
            <a:r>
              <a:rPr lang="ru-RU" sz="3200" b="1" dirty="0" smtClean="0">
                <a:solidFill>
                  <a:schemeClr val="accent1"/>
                </a:solidFill>
                <a:latin typeface="Times New Roman" panose="02020603050405020304" pitchFamily="18" charset="0"/>
                <a:cs typeface="Times New Roman" panose="02020603050405020304" pitchFamily="18" charset="0"/>
              </a:rPr>
              <a:t>Лекция 14</a:t>
            </a:r>
            <a:endParaRPr lang="ru-RU" sz="32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51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78" y="218364"/>
            <a:ext cx="11546006" cy="5355312"/>
          </a:xfrm>
          <a:prstGeom prst="rect">
            <a:avLst/>
          </a:prstGeom>
        </p:spPr>
        <p:txBody>
          <a:bodyPr wrap="square">
            <a:spAutoFit/>
          </a:bodyPr>
          <a:lstStyle/>
          <a:p>
            <a:pPr algn="just"/>
            <a:r>
              <a:rPr lang="ru-RU" sz="1900" b="1" i="0" dirty="0" err="1" smtClean="0">
                <a:solidFill>
                  <a:srgbClr val="202122"/>
                </a:solidFill>
                <a:effectLst/>
                <a:latin typeface="Times New Roman" panose="02020603050405020304" pitchFamily="18" charset="0"/>
                <a:cs typeface="Times New Roman" panose="02020603050405020304" pitchFamily="18" charset="0"/>
              </a:rPr>
              <a:t>Диалекти́ческая</a:t>
            </a:r>
            <a:r>
              <a:rPr lang="ru-RU" sz="1900" b="1" i="0" dirty="0" smtClean="0">
                <a:solidFill>
                  <a:srgbClr val="202122"/>
                </a:solidFill>
                <a:effectLst/>
                <a:latin typeface="Times New Roman" panose="02020603050405020304" pitchFamily="18" charset="0"/>
                <a:cs typeface="Times New Roman" panose="02020603050405020304" pitchFamily="18" charset="0"/>
              </a:rPr>
              <a:t> </a:t>
            </a:r>
            <a:r>
              <a:rPr lang="ru-RU" sz="1900" b="1" i="0" dirty="0" err="1" smtClean="0">
                <a:solidFill>
                  <a:srgbClr val="202122"/>
                </a:solidFill>
                <a:effectLst/>
                <a:latin typeface="Times New Roman" panose="02020603050405020304" pitchFamily="18" charset="0"/>
                <a:cs typeface="Times New Roman" panose="02020603050405020304" pitchFamily="18" charset="0"/>
              </a:rPr>
              <a:t>поведе́нческая</a:t>
            </a:r>
            <a:r>
              <a:rPr lang="ru-RU" sz="1900" b="1" i="0" dirty="0" smtClean="0">
                <a:solidFill>
                  <a:srgbClr val="202122"/>
                </a:solidFill>
                <a:effectLst/>
                <a:latin typeface="Times New Roman" panose="02020603050405020304" pitchFamily="18" charset="0"/>
                <a:cs typeface="Times New Roman" panose="02020603050405020304" pitchFamily="18" charset="0"/>
              </a:rPr>
              <a:t> </a:t>
            </a:r>
            <a:r>
              <a:rPr lang="ru-RU" sz="1900" b="1" i="0" dirty="0" err="1" smtClean="0">
                <a:solidFill>
                  <a:srgbClr val="202122"/>
                </a:solidFill>
                <a:effectLst/>
                <a:latin typeface="Times New Roman" panose="02020603050405020304" pitchFamily="18" charset="0"/>
                <a:cs typeface="Times New Roman" panose="02020603050405020304" pitchFamily="18" charset="0"/>
              </a:rPr>
              <a:t>терапи́я</a:t>
            </a:r>
            <a:r>
              <a:rPr lang="ru-RU" sz="1900" b="0" i="0" dirty="0" smtClean="0">
                <a:solidFill>
                  <a:srgbClr val="202122"/>
                </a:solidFill>
                <a:effectLst/>
                <a:latin typeface="Times New Roman" panose="02020603050405020304" pitchFamily="18" charset="0"/>
                <a:cs typeface="Times New Roman" panose="02020603050405020304" pitchFamily="18" charset="0"/>
              </a:rPr>
              <a:t> (англ. </a:t>
            </a:r>
            <a:r>
              <a:rPr lang="ru-RU" sz="1900" b="0" i="1" dirty="0" err="1" smtClean="0">
                <a:solidFill>
                  <a:srgbClr val="202122"/>
                </a:solidFill>
                <a:effectLst/>
                <a:latin typeface="Times New Roman" panose="02020603050405020304" pitchFamily="18" charset="0"/>
                <a:cs typeface="Times New Roman" panose="02020603050405020304" pitchFamily="18" charset="0"/>
              </a:rPr>
              <a:t>Dialectical</a:t>
            </a:r>
            <a:r>
              <a:rPr lang="ru-RU" sz="1900" b="0" i="1" dirty="0" smtClean="0">
                <a:solidFill>
                  <a:srgbClr val="202122"/>
                </a:solidFill>
                <a:effectLst/>
                <a:latin typeface="Times New Roman" panose="02020603050405020304" pitchFamily="18" charset="0"/>
                <a:cs typeface="Times New Roman" panose="02020603050405020304" pitchFamily="18" charset="0"/>
              </a:rPr>
              <a:t> </a:t>
            </a:r>
            <a:r>
              <a:rPr lang="ru-RU" sz="1900" b="0" i="1" dirty="0" err="1" smtClean="0">
                <a:solidFill>
                  <a:srgbClr val="202122"/>
                </a:solidFill>
                <a:effectLst/>
                <a:latin typeface="Times New Roman" panose="02020603050405020304" pitchFamily="18" charset="0"/>
                <a:cs typeface="Times New Roman" panose="02020603050405020304" pitchFamily="18" charset="0"/>
              </a:rPr>
              <a:t>behavior</a:t>
            </a:r>
            <a:r>
              <a:rPr lang="ru-RU" sz="1900" b="0" i="1" dirty="0" smtClean="0">
                <a:solidFill>
                  <a:srgbClr val="202122"/>
                </a:solidFill>
                <a:effectLst/>
                <a:latin typeface="Times New Roman" panose="02020603050405020304" pitchFamily="18" charset="0"/>
                <a:cs typeface="Times New Roman" panose="02020603050405020304" pitchFamily="18" charset="0"/>
              </a:rPr>
              <a:t> </a:t>
            </a:r>
            <a:r>
              <a:rPr lang="ru-RU" sz="1900" b="0" i="1" dirty="0" err="1" smtClean="0">
                <a:solidFill>
                  <a:srgbClr val="202122"/>
                </a:solidFill>
                <a:effectLst/>
                <a:latin typeface="Times New Roman" panose="02020603050405020304" pitchFamily="18" charset="0"/>
                <a:cs typeface="Times New Roman" panose="02020603050405020304" pitchFamily="18" charset="0"/>
              </a:rPr>
              <a:t>therapy</a:t>
            </a:r>
            <a:r>
              <a:rPr lang="ru-RU" sz="1900" b="0" i="0" dirty="0" smtClean="0">
                <a:solidFill>
                  <a:srgbClr val="202122"/>
                </a:solidFill>
                <a:effectLst/>
                <a:latin typeface="Times New Roman" panose="02020603050405020304" pitchFamily="18" charset="0"/>
                <a:cs typeface="Times New Roman" panose="02020603050405020304" pitchFamily="18" charset="0"/>
              </a:rPr>
              <a:t>, сокращённо DBT) была создана около 1987 года американским психологом Маршей </a:t>
            </a:r>
            <a:r>
              <a:rPr lang="ru-RU" sz="1900" b="0" i="0" dirty="0" err="1" smtClean="0">
                <a:solidFill>
                  <a:srgbClr val="202122"/>
                </a:solidFill>
                <a:effectLst/>
                <a:latin typeface="Times New Roman" panose="02020603050405020304" pitchFamily="18" charset="0"/>
                <a:cs typeface="Times New Roman" panose="02020603050405020304" pitchFamily="18" charset="0"/>
              </a:rPr>
              <a:t>Линехан</a:t>
            </a:r>
            <a:r>
              <a:rPr lang="ru-RU" sz="1900" b="0" i="0" dirty="0" smtClean="0">
                <a:solidFill>
                  <a:srgbClr val="202122"/>
                </a:solidFill>
                <a:effectLst/>
                <a:latin typeface="Times New Roman" panose="02020603050405020304" pitchFamily="18" charset="0"/>
                <a:cs typeface="Times New Roman" panose="02020603050405020304" pitchFamily="18" charset="0"/>
              </a:rPr>
              <a:t>, (неправильный вариант произношения фамилии — </a:t>
            </a:r>
            <a:r>
              <a:rPr lang="ru-RU" sz="1900" b="0" i="0" dirty="0" err="1" smtClean="0">
                <a:solidFill>
                  <a:srgbClr val="202122"/>
                </a:solidFill>
                <a:effectLst/>
                <a:latin typeface="Times New Roman" panose="02020603050405020304" pitchFamily="18" charset="0"/>
                <a:cs typeface="Times New Roman" panose="02020603050405020304" pitchFamily="18" charset="0"/>
              </a:rPr>
              <a:t>Лайнен</a:t>
            </a:r>
            <a:r>
              <a:rPr lang="ru-RU" sz="1900" b="0" i="0" dirty="0" smtClean="0">
                <a:solidFill>
                  <a:srgbClr val="202122"/>
                </a:solidFill>
                <a:effectLst/>
                <a:latin typeface="Times New Roman" panose="02020603050405020304" pitchFamily="18" charset="0"/>
                <a:cs typeface="Times New Roman" panose="02020603050405020304" pitchFamily="18" charset="0"/>
              </a:rPr>
              <a:t>) для лечения пациентов, страдающих пограничным расстройством личности. Этот подход помогает уменьшить риск слишком интенсивной эмоциональной реакции на стрессовые ситуации и снижает опасность суицидального, агрессивного или </a:t>
            </a:r>
            <a:r>
              <a:rPr lang="ru-RU" sz="1900" b="0" i="0" dirty="0" err="1" smtClean="0">
                <a:solidFill>
                  <a:srgbClr val="202122"/>
                </a:solidFill>
                <a:effectLst/>
                <a:latin typeface="Times New Roman" panose="02020603050405020304" pitchFamily="18" charset="0"/>
                <a:cs typeface="Times New Roman" panose="02020603050405020304" pitchFamily="18" charset="0"/>
              </a:rPr>
              <a:t>аутодеструктивного</a:t>
            </a:r>
            <a:r>
              <a:rPr lang="ru-RU" sz="1900" b="0" i="0" dirty="0" smtClean="0">
                <a:solidFill>
                  <a:srgbClr val="202122"/>
                </a:solidFill>
                <a:effectLst/>
                <a:latin typeface="Times New Roman" panose="02020603050405020304" pitchFamily="18" charset="0"/>
                <a:cs typeface="Times New Roman" panose="02020603050405020304" pitchFamily="18" charset="0"/>
              </a:rPr>
              <a:t> поведения. Диалектическая поведенческая психотерапия является одним из направлений «третьей волны» поведенческой психотерапии. Она называется «диалектической», поскольку пациенту предлагается осознать, что существует много различных точек зрения на ситуацию, которую он субъективно воспринимает, как «невыносимую» и «безвыходную». Благодаря этому диалектическому подходу к ситуации, пациент приобретает способность спокойно взвешивать все «за» и «против», а затем выбирать тот взгляд на проблему, который позволит ему вести себя наиболее благоприятным для него образом. Слово «диалектическая» в названии метода также подчеркивает, что в нем пациента обучают отказу от ограничивающего подхода, сводящегося к прямолинейным представлениям о причинно-следственных отношениях. Пациента также учат находить оптимальную линию поведения с помощью сопоставления различных (иногда противоречивых) взглядов и мнений (по диалектической схеме «тезис-антитезис-синтез»). Диалектическая психотерапия является </a:t>
            </a:r>
            <a:r>
              <a:rPr lang="ru-RU" sz="1900" b="0" i="0" dirty="0" err="1" smtClean="0">
                <a:solidFill>
                  <a:srgbClr val="202122"/>
                </a:solidFill>
                <a:effectLst/>
                <a:latin typeface="Times New Roman" panose="02020603050405020304" pitchFamily="18" charset="0"/>
                <a:cs typeface="Times New Roman" panose="02020603050405020304" pitchFamily="18" charset="0"/>
              </a:rPr>
              <a:t>электическим</a:t>
            </a:r>
            <a:r>
              <a:rPr lang="ru-RU" sz="1900" b="0" i="0" dirty="0" smtClean="0">
                <a:solidFill>
                  <a:srgbClr val="202122"/>
                </a:solidFill>
                <a:effectLst/>
                <a:latin typeface="Times New Roman" panose="02020603050405020304" pitchFamily="18" charset="0"/>
                <a:cs typeface="Times New Roman" panose="02020603050405020304" pitchFamily="18" charset="0"/>
              </a:rPr>
              <a:t> течением. Помимо диалектических приемов анализа проблемы, в ней также используются методы </a:t>
            </a:r>
            <a:r>
              <a:rPr lang="ru-RU" sz="1900" b="0" i="0" dirty="0" err="1" smtClean="0">
                <a:solidFill>
                  <a:srgbClr val="202122"/>
                </a:solidFill>
                <a:effectLst/>
                <a:latin typeface="Times New Roman" panose="02020603050405020304" pitchFamily="18" charset="0"/>
                <a:cs typeface="Times New Roman" panose="02020603050405020304" pitchFamily="18" charset="0"/>
              </a:rPr>
              <a:t>когнитивно</a:t>
            </a:r>
            <a:r>
              <a:rPr lang="ru-RU" sz="1900" b="0" i="0" dirty="0" smtClean="0">
                <a:solidFill>
                  <a:srgbClr val="202122"/>
                </a:solidFill>
                <a:effectLst/>
                <a:latin typeface="Times New Roman" panose="02020603050405020304" pitchFamily="18" charset="0"/>
                <a:cs typeface="Times New Roman" panose="02020603050405020304" pitchFamily="18" charset="0"/>
              </a:rPr>
              <a:t>-поведенческой терапии, приемы эффективного общения и некоторые медиативные техники.</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52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41456" cy="5632311"/>
          </a:xfrm>
          <a:prstGeom prst="rect">
            <a:avLst/>
          </a:prstGeom>
        </p:spPr>
        <p:txBody>
          <a:bodyPr wrap="square">
            <a:spAutoFit/>
          </a:bodyPr>
          <a:lstStyle/>
          <a:p>
            <a:pPr algn="ctr"/>
            <a:r>
              <a:rPr lang="ru-RU" sz="2000" b="1" i="0" dirty="0" smtClean="0">
                <a:solidFill>
                  <a:srgbClr val="000000"/>
                </a:solidFill>
                <a:effectLst/>
                <a:latin typeface="Times New Roman" panose="02020603050405020304" pitchFamily="18" charset="0"/>
                <a:cs typeface="Times New Roman" panose="02020603050405020304" pitchFamily="18" charset="0"/>
              </a:rPr>
              <a:t>Теоретическая база</a:t>
            </a:r>
          </a:p>
          <a:p>
            <a:pPr algn="just"/>
            <a:r>
              <a:rPr lang="ru-RU" sz="2000" b="0" i="0" dirty="0" smtClean="0">
                <a:solidFill>
                  <a:srgbClr val="202122"/>
                </a:solidFill>
                <a:effectLst/>
                <a:latin typeface="Times New Roman" panose="02020603050405020304" pitchFamily="18" charset="0"/>
                <a:cs typeface="Times New Roman" panose="02020603050405020304" pitchFamily="18" charset="0"/>
              </a:rPr>
              <a:t>Основной идеей диалектической психотерапии является гипотеза о том, что в основе пограничного расстройства личности является неспособность больного контролировать свои негативные эмоции. Предполагается, что эта проблема возникает из-за того, что ребенок, от рождения обладающий уязвимой в эмоциональном отношении психикой, растет в неблагоприятных семейных условиях. Если в семье эмоциональные потребности ребенка не получают адекватной поддержки, то его способность к эмоциональному контролю не развивается должным образом, и во взрослом возрасте эта эмоциональная неустойчивость может выразиться в агрессивном, суицидальном или </a:t>
            </a:r>
            <a:r>
              <a:rPr lang="ru-RU" sz="2000" b="0" i="0" dirty="0" err="1" smtClean="0">
                <a:solidFill>
                  <a:srgbClr val="202122"/>
                </a:solidFill>
                <a:effectLst/>
                <a:latin typeface="Times New Roman" panose="02020603050405020304" pitchFamily="18" charset="0"/>
                <a:cs typeface="Times New Roman" panose="02020603050405020304" pitchFamily="18" charset="0"/>
              </a:rPr>
              <a:t>аутодеструктивном</a:t>
            </a:r>
            <a:r>
              <a:rPr lang="ru-RU" sz="2000" b="0" i="0" dirty="0" smtClean="0">
                <a:solidFill>
                  <a:srgbClr val="202122"/>
                </a:solidFill>
                <a:effectLst/>
                <a:latin typeface="Times New Roman" panose="02020603050405020304" pitchFamily="18" charset="0"/>
                <a:cs typeface="Times New Roman" panose="02020603050405020304" pitchFamily="18" charset="0"/>
              </a:rPr>
              <a:t> поведении. Бывает также, что нормальные эмоциональные реакции индивида (ребенка или взрослого) воспринимаются окружением как неадекватные или болезненные. Это постепенно формирует ощущение несостоятельности собственного Я индивида, что постоянно приводит к эмоциональным срывам у него самого или у тех, кто его окружает. По этой причине, одной из первостепенных задач терапевта является безоговорочное принятие эмоциональных реакций пациента и подтверждение того, что пациент имеет право испытывать эти эмоции или вести себя тем или иным образом. Не осуждая того, что чувствует пациент, терапевт, тем не менее, при необходимости напоминает ему, что некоторые эмоции и типы поведения не являются полезными для него; затем терапевт указывает пациенту на альтернативные способы реагирования на ту или иную проблемную ситуацию</a:t>
            </a:r>
            <a:endParaRPr lang="ru-RU" sz="20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43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723427" cy="5632311"/>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cs typeface="Times New Roman" panose="02020603050405020304" pitchFamily="18" charset="0"/>
              </a:rPr>
              <a:t>Навыки, развиваемые в ходе терапии</a:t>
            </a:r>
          </a:p>
          <a:p>
            <a:pPr algn="just"/>
            <a:r>
              <a:rPr lang="ru-RU" b="0" i="0" dirty="0" smtClean="0">
                <a:solidFill>
                  <a:srgbClr val="202122"/>
                </a:solidFill>
                <a:effectLst/>
                <a:latin typeface="Times New Roman" panose="02020603050405020304" pitchFamily="18" charset="0"/>
                <a:cs typeface="Times New Roman" panose="02020603050405020304" pitchFamily="18" charset="0"/>
              </a:rPr>
              <a:t>Поскольку главной проблемой пациентов, страдающих пограничным расстройством личности, является эмоциональная неустойчивость и крайне интенсивные эмоциональные реакции на стресс, диалектическая терапия включает в себя развитие определенных навыков, помогающих контролировать негативные эмоции и вести себя оптимальным способом. К этим навыкам относятся:</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Не-суждение. Этот навык помогает пациенту стать беспристрастным наблюдателем того, что происходит вокруг него, а также того, что чувствует он сам. События и эмоции воспринимаются как факт, при этом они не оцениваются с точки зрения «хорошо/плохо» или «правильно/неправильно». Такой подход позволяет уменьшить интенсивность эмоциональной реакции на ситуацию, а также не испытывать чувство вины или неполноценности по поводу собственной эмоциональной реакции на происходящее.</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Умение описывать ситуацию в терминах не-суждения, для того, чтобы спокойно объяснить окружающим, в чем заключается проблема и что желательно сделать для её решения.</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Вовлечение в действие. Этот навык помогает индивиду полностью посвящать себя задаче, которую он решает в конкретный момент.</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Умение фокусировать внимание на одном объекте (</a:t>
            </a:r>
            <a:r>
              <a:rPr lang="ru-RU" b="0" i="0" dirty="0" err="1" smtClean="0">
                <a:solidFill>
                  <a:srgbClr val="202122"/>
                </a:solidFill>
                <a:effectLst/>
                <a:latin typeface="Times New Roman" panose="02020603050405020304" pitchFamily="18" charset="0"/>
                <a:cs typeface="Times New Roman" panose="02020603050405020304" pitchFamily="18" charset="0"/>
              </a:rPr>
              <a:t>One-mindfully</a:t>
            </a:r>
            <a:r>
              <a:rPr lang="ru-RU" b="0" i="0" dirty="0" smtClean="0">
                <a:solidFill>
                  <a:srgbClr val="202122"/>
                </a:solidFill>
                <a:effectLst/>
                <a:latin typeface="Times New Roman" panose="02020603050405020304" pitchFamily="18" charset="0"/>
                <a:cs typeface="Times New Roman" panose="02020603050405020304" pitchFamily="18" charset="0"/>
              </a:rPr>
              <a:t>). Это уменьшает опасность возникновения чрезмерно интенсивных эмоций и помогает конструктивному подходу к проблеме.</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Оценка по критерию эффективности. Это подразумевает, что пациенту следует делать то, что помогает ему чувствовать себя лучше («</a:t>
            </a:r>
            <a:r>
              <a:rPr lang="ru-RU" b="0" i="0" dirty="0" err="1" smtClean="0">
                <a:solidFill>
                  <a:srgbClr val="202122"/>
                </a:solidFill>
                <a:effectLst/>
                <a:latin typeface="Times New Roman" panose="02020603050405020304" pitchFamily="18" charset="0"/>
                <a:cs typeface="Times New Roman" panose="02020603050405020304" pitchFamily="18" charset="0"/>
              </a:rPr>
              <a:t>This</a:t>
            </a:r>
            <a:r>
              <a:rPr lang="ru-RU" b="0" i="0" dirty="0" smtClean="0">
                <a:solidFill>
                  <a:srgbClr val="202122"/>
                </a:solidFill>
                <a:effectLst/>
                <a:latin typeface="Times New Roman" panose="02020603050405020304" pitchFamily="18" charset="0"/>
                <a:cs typeface="Times New Roman" panose="02020603050405020304" pitchFamily="18" charset="0"/>
              </a:rPr>
              <a:t> </a:t>
            </a:r>
            <a:r>
              <a:rPr lang="ru-RU" b="0" i="0" dirty="0" err="1" smtClean="0">
                <a:solidFill>
                  <a:srgbClr val="202122"/>
                </a:solidFill>
                <a:effectLst/>
                <a:latin typeface="Times New Roman" panose="02020603050405020304" pitchFamily="18" charset="0"/>
                <a:cs typeface="Times New Roman" panose="02020603050405020304" pitchFamily="18" charset="0"/>
              </a:rPr>
              <a:t>is</a:t>
            </a:r>
            <a:r>
              <a:rPr lang="ru-RU" b="0" i="0" dirty="0" smtClean="0">
                <a:solidFill>
                  <a:srgbClr val="202122"/>
                </a:solidFill>
                <a:effectLst/>
                <a:latin typeface="Times New Roman" panose="02020603050405020304" pitchFamily="18" charset="0"/>
                <a:cs typeface="Times New Roman" panose="02020603050405020304" pitchFamily="18" charset="0"/>
              </a:rPr>
              <a:t> </a:t>
            </a:r>
            <a:r>
              <a:rPr lang="ru-RU" b="0" i="0" dirty="0" err="1" smtClean="0">
                <a:solidFill>
                  <a:srgbClr val="202122"/>
                </a:solidFill>
                <a:effectLst/>
                <a:latin typeface="Times New Roman" panose="02020603050405020304" pitchFamily="18" charset="0"/>
                <a:cs typeface="Times New Roman" panose="02020603050405020304" pitchFamily="18" charset="0"/>
              </a:rPr>
              <a:t>simply</a:t>
            </a:r>
            <a:r>
              <a:rPr lang="ru-RU" b="0" i="0" dirty="0" smtClean="0">
                <a:solidFill>
                  <a:srgbClr val="202122"/>
                </a:solidFill>
                <a:effectLst/>
                <a:latin typeface="Times New Roman" panose="02020603050405020304" pitchFamily="18" charset="0"/>
                <a:cs typeface="Times New Roman" panose="02020603050405020304" pitchFamily="18" charset="0"/>
              </a:rPr>
              <a:t> </a:t>
            </a:r>
            <a:r>
              <a:rPr lang="ru-RU" b="0" i="0" dirty="0" err="1" smtClean="0">
                <a:solidFill>
                  <a:srgbClr val="202122"/>
                </a:solidFill>
                <a:effectLst/>
                <a:latin typeface="Times New Roman" panose="02020603050405020304" pitchFamily="18" charset="0"/>
                <a:cs typeface="Times New Roman" panose="02020603050405020304" pitchFamily="18" charset="0"/>
              </a:rPr>
              <a:t>doing</a:t>
            </a:r>
            <a:r>
              <a:rPr lang="ru-RU" b="0" i="0" dirty="0" smtClean="0">
                <a:solidFill>
                  <a:srgbClr val="202122"/>
                </a:solidFill>
                <a:effectLst/>
                <a:latin typeface="Times New Roman" panose="02020603050405020304" pitchFamily="18" charset="0"/>
                <a:cs typeface="Times New Roman" panose="02020603050405020304" pitchFamily="18" charset="0"/>
              </a:rPr>
              <a:t> </a:t>
            </a:r>
            <a:r>
              <a:rPr lang="ru-RU" b="0" i="0" dirty="0" err="1" smtClean="0">
                <a:solidFill>
                  <a:srgbClr val="202122"/>
                </a:solidFill>
                <a:effectLst/>
                <a:latin typeface="Times New Roman" panose="02020603050405020304" pitchFamily="18" charset="0"/>
                <a:cs typeface="Times New Roman" panose="02020603050405020304" pitchFamily="18" charset="0"/>
              </a:rPr>
              <a:t>what</a:t>
            </a:r>
            <a:r>
              <a:rPr lang="ru-RU" b="0" i="0" dirty="0" smtClean="0">
                <a:solidFill>
                  <a:srgbClr val="202122"/>
                </a:solidFill>
                <a:effectLst/>
                <a:latin typeface="Times New Roman" panose="02020603050405020304" pitchFamily="18" charset="0"/>
                <a:cs typeface="Times New Roman" panose="02020603050405020304" pitchFamily="18" charset="0"/>
              </a:rPr>
              <a:t> </a:t>
            </a:r>
            <a:r>
              <a:rPr lang="ru-RU" b="0" i="0" dirty="0" err="1" smtClean="0">
                <a:solidFill>
                  <a:srgbClr val="202122"/>
                </a:solidFill>
                <a:effectLst/>
                <a:latin typeface="Times New Roman" panose="02020603050405020304" pitchFamily="18" charset="0"/>
                <a:cs typeface="Times New Roman" panose="02020603050405020304" pitchFamily="18" charset="0"/>
              </a:rPr>
              <a:t>works</a:t>
            </a:r>
            <a:r>
              <a:rPr lang="ru-RU" b="0" i="0" dirty="0" smtClean="0">
                <a:solidFill>
                  <a:srgbClr val="202122"/>
                </a:solidFill>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b="0" i="0" dirty="0" smtClean="0">
                <a:solidFill>
                  <a:srgbClr val="202122"/>
                </a:solidFill>
                <a:effectLst/>
                <a:latin typeface="Times New Roman" panose="02020603050405020304" pitchFamily="18" charset="0"/>
                <a:cs typeface="Times New Roman" panose="02020603050405020304" pitchFamily="18" charset="0"/>
              </a:rPr>
              <a:t>«Само-успокаивание» (</a:t>
            </a:r>
            <a:r>
              <a:rPr lang="ru-RU" b="0" i="0" dirty="0" err="1" smtClean="0">
                <a:solidFill>
                  <a:srgbClr val="202122"/>
                </a:solidFill>
                <a:effectLst/>
                <a:latin typeface="Times New Roman" panose="02020603050405020304" pitchFamily="18" charset="0"/>
                <a:cs typeface="Times New Roman" panose="02020603050405020304" pitchFamily="18" charset="0"/>
              </a:rPr>
              <a:t>Self-soothe</a:t>
            </a:r>
            <a:r>
              <a:rPr lang="ru-RU" b="0" i="0" dirty="0" smtClean="0">
                <a:solidFill>
                  <a:srgbClr val="202122"/>
                </a:solidFill>
                <a:effectLst/>
                <a:latin typeface="Times New Roman" panose="02020603050405020304" pitchFamily="18" charset="0"/>
                <a:cs typeface="Times New Roman" panose="02020603050405020304" pitchFamily="18" charset="0"/>
              </a:rPr>
              <a:t>). Этот навык подразумевает, что пациент обращается с самим собой заботливо и доброжелательно и старается не вести себя </a:t>
            </a:r>
            <a:r>
              <a:rPr lang="ru-RU" b="0" i="0" dirty="0" err="1" smtClean="0">
                <a:solidFill>
                  <a:srgbClr val="202122"/>
                </a:solidFill>
                <a:effectLst/>
                <a:latin typeface="Times New Roman" panose="02020603050405020304" pitchFamily="18" charset="0"/>
                <a:cs typeface="Times New Roman" panose="02020603050405020304" pitchFamily="18" charset="0"/>
              </a:rPr>
              <a:t>аутодеструктивно</a:t>
            </a:r>
            <a:r>
              <a:rPr lang="ru-RU" b="0" i="0" dirty="0" smtClean="0">
                <a:solidFill>
                  <a:srgbClr val="202122"/>
                </a:solidFill>
                <a:effectLst/>
                <a:latin typeface="Times New Roman" panose="02020603050405020304" pitchFamily="18" charset="0"/>
                <a:cs typeface="Times New Roman" panose="02020603050405020304" pitchFamily="18" charset="0"/>
              </a:rPr>
              <a:t>.</a:t>
            </a:r>
            <a:endParaRPr lang="ru-RU"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18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0" y="331802"/>
            <a:ext cx="11436824" cy="4093428"/>
          </a:xfrm>
          <a:prstGeom prst="rect">
            <a:avLst/>
          </a:prstGeom>
        </p:spPr>
        <p:txBody>
          <a:bodyPr wrap="square">
            <a:spAutoFit/>
          </a:bodyPr>
          <a:lstStyle/>
          <a:p>
            <a:pPr algn="ctr"/>
            <a:r>
              <a:rPr lang="ru-RU" sz="2000" b="1" i="0" dirty="0" smtClean="0">
                <a:solidFill>
                  <a:srgbClr val="000000"/>
                </a:solidFill>
                <a:effectLst/>
                <a:latin typeface="Times New Roman" panose="02020603050405020304" pitchFamily="18" charset="0"/>
                <a:cs typeface="Times New Roman" panose="02020603050405020304" pitchFamily="18" charset="0"/>
              </a:rPr>
              <a:t>Схема диалектической терапии</a:t>
            </a:r>
          </a:p>
          <a:p>
            <a:pPr algn="just"/>
            <a:r>
              <a:rPr lang="ru-RU" sz="2000" b="0" i="0" dirty="0" smtClean="0">
                <a:solidFill>
                  <a:srgbClr val="202122"/>
                </a:solidFill>
                <a:effectLst/>
                <a:latin typeface="Times New Roman" panose="02020603050405020304" pitchFamily="18" charset="0"/>
                <a:cs typeface="Times New Roman" panose="02020603050405020304" pitchFamily="18" charset="0"/>
              </a:rPr>
              <a:t>В диалектической поведенческой психотерапии используется три модуля работы с пациентом:</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Групповая терапия для развития навыков общения и эмоционального контроля. Обычно члены группы собираются один раз в неделю, каждая встреча длится около двух с половиной часов. Во время каждой встречи выполняются групповые упражнения, проводятся ролевые игры и предлагаются домашние задания.</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Индивидуальная терапия, проводимая еженедельно (каждый сеанс длится 40-50 минут). Во время индивидуальных сеансов терапевт и пациент обсуждают трудности, которые могут возникнуть в ходе групповой терапии, или кризисные ситуации из повседневной жизни пациента. Терапевт помогает пациенту применить диалектический подход к проблеме и найти оптимальное решение.</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Психологическая поддержка по телефону. В случае, если пациент попадает в стрессовую ситуацию, в которой он не может справиться со своими эмоциями, он может получить немедленную помощь от своего терапевта. Беседа по телефону обычно длится около 15 минут.</a:t>
            </a:r>
            <a:endParaRPr lang="ru-RU" sz="20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761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773" y="335846"/>
            <a:ext cx="11409528" cy="4093428"/>
          </a:xfrm>
          <a:prstGeom prst="rect">
            <a:avLst/>
          </a:prstGeom>
        </p:spPr>
        <p:txBody>
          <a:bodyPr wrap="square">
            <a:spAutoFit/>
          </a:bodyPr>
          <a:lstStyle/>
          <a:p>
            <a:pPr algn="ctr"/>
            <a:r>
              <a:rPr lang="ru-RU" sz="2000" b="1" i="0" dirty="0" smtClean="0">
                <a:solidFill>
                  <a:srgbClr val="000000"/>
                </a:solidFill>
                <a:effectLst/>
                <a:latin typeface="Times New Roman" panose="02020603050405020304" pitchFamily="18" charset="0"/>
                <a:cs typeface="Times New Roman" panose="02020603050405020304" pitchFamily="18" charset="0"/>
              </a:rPr>
              <a:t>Этапы терапии</a:t>
            </a:r>
          </a:p>
          <a:p>
            <a:pPr algn="just"/>
            <a:r>
              <a:rPr lang="ru-RU" sz="2000" b="0" i="0" dirty="0" smtClean="0">
                <a:solidFill>
                  <a:srgbClr val="202122"/>
                </a:solidFill>
                <a:effectLst/>
                <a:latin typeface="Times New Roman" panose="02020603050405020304" pitchFamily="18" charset="0"/>
                <a:cs typeface="Times New Roman" panose="02020603050405020304" pitchFamily="18" charset="0"/>
              </a:rPr>
              <a:t>На первом этапе необходимо устранить паттерны поведения угрожающие жизни пациента (суицидальное или </a:t>
            </a:r>
            <a:r>
              <a:rPr lang="ru-RU" sz="2000" b="0" i="0" dirty="0" err="1" smtClean="0">
                <a:solidFill>
                  <a:srgbClr val="202122"/>
                </a:solidFill>
                <a:effectLst/>
                <a:latin typeface="Times New Roman" panose="02020603050405020304" pitchFamily="18" charset="0"/>
                <a:cs typeface="Times New Roman" panose="02020603050405020304" pitchFamily="18" charset="0"/>
              </a:rPr>
              <a:t>аутодеструктивное</a:t>
            </a:r>
            <a:r>
              <a:rPr lang="ru-RU" sz="2000" b="0" i="0" dirty="0" smtClean="0">
                <a:solidFill>
                  <a:srgbClr val="202122"/>
                </a:solidFill>
                <a:effectLst/>
                <a:latin typeface="Times New Roman" panose="02020603050405020304" pitchFamily="18" charset="0"/>
                <a:cs typeface="Times New Roman" panose="02020603050405020304" pitchFamily="18" charset="0"/>
              </a:rPr>
              <a:t> поведения), а также установки, препятствующие проведению психотерапии и снижающие качество жизни пациента. На этом этапе терапевт также стремится улучшить поведенческие навыки пациентов.</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Вторая стадия предназначена для улучшения состояния пациента, после того, как он преодолел тяжелые нарушения поведения, но тем не менее, находится в состоянии «тихого отчаяния». В этой стадии особое внимание уделяется проблемам, связанным с травматическими событиями, некогда пережитыми пациентами.</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Третья стадия сводится к переходу «обычному счастью и несчастью», при этом пациент с помощью терапевта решает проблемы, возникающие в его повседневной жизни.</a:t>
            </a:r>
          </a:p>
          <a:p>
            <a:pPr algn="just">
              <a:buFont typeface="Arial" panose="020B0604020202020204" pitchFamily="34" charset="0"/>
              <a:buChar char="•"/>
            </a:pPr>
            <a:r>
              <a:rPr lang="ru-RU" sz="2000" b="0" i="0" dirty="0" smtClean="0">
                <a:solidFill>
                  <a:srgbClr val="202122"/>
                </a:solidFill>
                <a:effectLst/>
                <a:latin typeface="Times New Roman" panose="02020603050405020304" pitchFamily="18" charset="0"/>
                <a:cs typeface="Times New Roman" panose="02020603050405020304" pitchFamily="18" charset="0"/>
              </a:rPr>
              <a:t>Целью четвертой стадии является преодоление чувства неполноценности и развитие «способности ощущать постоянную удовлетворенность жизнью».</a:t>
            </a:r>
            <a:endParaRPr lang="ru-RU" sz="20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32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778018" cy="5632311"/>
          </a:xfrm>
          <a:prstGeom prst="rect">
            <a:avLst/>
          </a:prstGeom>
        </p:spPr>
        <p:txBody>
          <a:bodyPr wrap="square">
            <a:spAutoFit/>
          </a:bodyPr>
          <a:lstStyle/>
          <a:p>
            <a:pPr algn="just"/>
            <a:r>
              <a:rPr lang="ru-RU" sz="2000" b="1" i="0" dirty="0" smtClean="0">
                <a:solidFill>
                  <a:srgbClr val="0F0F0F"/>
                </a:solidFill>
                <a:effectLst/>
                <a:latin typeface="Times New Roman" panose="02020603050405020304" pitchFamily="18" charset="0"/>
              </a:rPr>
              <a:t>Диалектическая поведенческая терапия (ДПТ), </a:t>
            </a:r>
            <a:r>
              <a:rPr lang="ru-RU" sz="2000" b="0" i="0" dirty="0" smtClean="0">
                <a:solidFill>
                  <a:srgbClr val="0F0F0F"/>
                </a:solidFill>
                <a:effectLst/>
                <a:latin typeface="Times New Roman" panose="02020603050405020304" pitchFamily="18" charset="0"/>
              </a:rPr>
              <a:t>разработанная Маршей М. </a:t>
            </a:r>
            <a:r>
              <a:rPr lang="ru-RU" sz="2000" b="0" i="0" dirty="0" err="1" smtClean="0">
                <a:solidFill>
                  <a:srgbClr val="0F0F0F"/>
                </a:solidFill>
                <a:effectLst/>
                <a:latin typeface="Times New Roman" panose="02020603050405020304" pitchFamily="18" charset="0"/>
              </a:rPr>
              <a:t>Линехан</a:t>
            </a:r>
            <a:r>
              <a:rPr lang="ru-RU" sz="2000" b="0" i="0" dirty="0" smtClean="0">
                <a:solidFill>
                  <a:srgbClr val="0F0F0F"/>
                </a:solidFill>
                <a:effectLst/>
                <a:latin typeface="Times New Roman" panose="02020603050405020304" pitchFamily="18" charset="0"/>
              </a:rPr>
              <a:t> из Университета Вашингтона, — это производная от стандартной </a:t>
            </a:r>
            <a:r>
              <a:rPr lang="ru-RU" sz="2000" b="0" i="0" dirty="0" err="1" smtClean="0">
                <a:solidFill>
                  <a:srgbClr val="0F0F0F"/>
                </a:solidFill>
                <a:effectLst/>
                <a:latin typeface="Times New Roman" panose="02020603050405020304" pitchFamily="18" charset="0"/>
              </a:rPr>
              <a:t>когнитивно</a:t>
            </a:r>
            <a:r>
              <a:rPr lang="ru-RU" sz="2000" b="0" i="0" dirty="0" smtClean="0">
                <a:solidFill>
                  <a:srgbClr val="0F0F0F"/>
                </a:solidFill>
                <a:effectLst/>
                <a:latin typeface="Times New Roman" panose="02020603050405020304" pitchFamily="18" charset="0"/>
              </a:rPr>
              <a:t>-поведенческой психотерапии, на основе которой было проведено больше всего контролируемых исследований, демонстрирующих ее эффективность.</a:t>
            </a:r>
          </a:p>
          <a:p>
            <a:pPr algn="just"/>
            <a:r>
              <a:rPr lang="ru-RU" sz="2000" b="0" i="0" dirty="0" smtClean="0">
                <a:solidFill>
                  <a:srgbClr val="0F0F0F"/>
                </a:solidFill>
                <a:effectLst/>
                <a:latin typeface="Times New Roman" panose="02020603050405020304" pitchFamily="18" charset="0"/>
              </a:rPr>
              <a:t>Слово «диалектическая» в названии относится к цели разрешения внутренних «противоречий», с которыми сталкиваются пациенты с пограничным расстройством личности (ПРЛ), то есть к потребности преодолеть противоречивые эмоциональные состояния человека, такие как одновременная любовь и ненависть к индивиду или ситуации. Более базовая диалектика в этой системе заключена в необходимости разобраться с парадоксом того, что пациент старается изо всех сил и остается доволен своими усилиями и в то же время стремится измениться еще больше и достичь еще лучших результатов.</a:t>
            </a:r>
          </a:p>
          <a:p>
            <a:pPr algn="just"/>
            <a:r>
              <a:rPr lang="ru-RU" sz="2000" b="0" i="0" dirty="0" smtClean="0">
                <a:solidFill>
                  <a:srgbClr val="0F0F0F"/>
                </a:solidFill>
                <a:effectLst/>
                <a:latin typeface="Times New Roman" panose="02020603050405020304" pitchFamily="18" charset="0"/>
              </a:rPr>
              <a:t>Такая терапия исходит из того, что у пациентов с ПРЛ существует генетическая/биологическая уязвимость перед чрезмерной эмоциональной реакцией. Эта точка зрения строится на предположении о том, что </a:t>
            </a:r>
            <a:r>
              <a:rPr lang="ru-RU" sz="2000" b="0" i="0" dirty="0" err="1" smtClean="0">
                <a:solidFill>
                  <a:srgbClr val="0F0F0F"/>
                </a:solidFill>
                <a:effectLst/>
                <a:latin typeface="Times New Roman" panose="02020603050405020304" pitchFamily="18" charset="0"/>
              </a:rPr>
              <a:t>лимбическая</a:t>
            </a:r>
            <a:r>
              <a:rPr lang="ru-RU" sz="2000" b="0" i="0" dirty="0" smtClean="0">
                <a:solidFill>
                  <a:srgbClr val="0F0F0F"/>
                </a:solidFill>
                <a:effectLst/>
                <a:latin typeface="Times New Roman" panose="02020603050405020304" pitchFamily="18" charset="0"/>
              </a:rPr>
              <a:t> система — часть мозга, теснее всего связанная с эмоциональной реакцией, — у пограничных личностей </a:t>
            </a:r>
            <a:r>
              <a:rPr lang="ru-RU" sz="2000" b="0" i="0" dirty="0" err="1" smtClean="0">
                <a:solidFill>
                  <a:srgbClr val="0F0F0F"/>
                </a:solidFill>
                <a:effectLst/>
                <a:latin typeface="Times New Roman" panose="02020603050405020304" pitchFamily="18" charset="0"/>
              </a:rPr>
              <a:t>гиперактивна</a:t>
            </a:r>
            <a:r>
              <a:rPr lang="ru-RU" sz="2000" b="0" i="0" dirty="0" smtClean="0">
                <a:solidFill>
                  <a:srgbClr val="0F0F0F"/>
                </a:solidFill>
                <a:effectLst/>
                <a:latin typeface="Times New Roman" panose="02020603050405020304" pitchFamily="18" charset="0"/>
              </a:rPr>
              <a:t>.</a:t>
            </a:r>
          </a:p>
          <a:p>
            <a:pPr algn="just"/>
            <a:r>
              <a:rPr lang="ru-RU" sz="2000" b="0" i="0" dirty="0" smtClean="0">
                <a:solidFill>
                  <a:srgbClr val="0F0F0F"/>
                </a:solidFill>
                <a:effectLst/>
                <a:latin typeface="Times New Roman" panose="02020603050405020304" pitchFamily="18" charset="0"/>
              </a:rPr>
              <a:t>Второй важный фактор, на который указывают сторонники ДПТ, — пагубное влияние среды, то есть отрицание, игнорирование или опровержение эмоций развивающегося индивида другими. Сталкиваясь с этим, пограничная личность теряет способность доверять другим людям или собственным реакциям. Эмоции становятся неконтролируемыми и непостоянными.</a:t>
            </a:r>
            <a:endParaRPr lang="ru-RU" sz="2000" b="0" i="0" dirty="0">
              <a:solidFill>
                <a:srgbClr val="0F0F0F"/>
              </a:solidFill>
              <a:effectLst/>
              <a:latin typeface="Times New Roman" panose="02020603050405020304" pitchFamily="18" charset="0"/>
            </a:endParaRPr>
          </a:p>
        </p:txBody>
      </p:sp>
    </p:spTree>
    <p:extLst>
      <p:ext uri="{BB962C8B-B14F-4D97-AF65-F5344CB8AC3E}">
        <p14:creationId xmlns:p14="http://schemas.microsoft.com/office/powerpoint/2010/main" val="72151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899" y="832513"/>
            <a:ext cx="11218459" cy="3477875"/>
          </a:xfrm>
          <a:prstGeom prst="rect">
            <a:avLst/>
          </a:prstGeom>
        </p:spPr>
        <p:txBody>
          <a:bodyPr wrap="square">
            <a:spAutoFit/>
          </a:bodyPr>
          <a:lstStyle/>
          <a:p>
            <a:pPr algn="just"/>
            <a:r>
              <a:rPr lang="ru-RU" sz="2000" b="0" i="0" dirty="0" smtClean="0">
                <a:solidFill>
                  <a:srgbClr val="0F0F0F"/>
                </a:solidFill>
                <a:effectLst/>
                <a:latin typeface="Times New Roman" panose="02020603050405020304" pitchFamily="18" charset="0"/>
              </a:rPr>
              <a:t>На первых этапах лечения диалектическая психотерапия фокусируется на иерархичной системе целей, сперва обращаясь к самым серьезным, а затем — к самым легким для изменения видам поведения.</a:t>
            </a:r>
          </a:p>
          <a:p>
            <a:pPr algn="just"/>
            <a:r>
              <a:rPr lang="ru-RU" sz="2000" b="0" i="0" dirty="0" smtClean="0">
                <a:solidFill>
                  <a:srgbClr val="0F0F0F"/>
                </a:solidFill>
                <a:effectLst/>
                <a:latin typeface="Times New Roman" panose="02020603050405020304" pitchFamily="18" charset="0"/>
              </a:rPr>
              <a:t>Самая приоритетная задача, с которой терапевт должен справиться немедленно, — угроза суицида или поведение, направленное себе во вред.</a:t>
            </a:r>
          </a:p>
          <a:p>
            <a:pPr algn="just"/>
            <a:r>
              <a:rPr lang="ru-RU" sz="2000" b="0" i="0" dirty="0" smtClean="0">
                <a:solidFill>
                  <a:srgbClr val="0F0F0F"/>
                </a:solidFill>
                <a:effectLst/>
                <a:latin typeface="Times New Roman" panose="02020603050405020304" pitchFamily="18" charset="0"/>
              </a:rPr>
              <a:t>Вторая по приоритетности цель — устранение поведения, мешающего терапии, такого как пропуск сеансов или невыполнение домашних заданий.</a:t>
            </a:r>
          </a:p>
          <a:p>
            <a:pPr algn="just"/>
            <a:r>
              <a:rPr lang="ru-RU" sz="2000" b="0" i="0" dirty="0" smtClean="0">
                <a:solidFill>
                  <a:srgbClr val="0F0F0F"/>
                </a:solidFill>
                <a:effectLst/>
                <a:latin typeface="Times New Roman" panose="02020603050405020304" pitchFamily="18" charset="0"/>
              </a:rPr>
              <a:t>Третья по важности задача — повлиять на мешающее здоровой жизни поведение, такое как деструктивные </a:t>
            </a:r>
            <a:r>
              <a:rPr lang="ru-RU" sz="2000" b="0" i="0" dirty="0" err="1" smtClean="0">
                <a:solidFill>
                  <a:srgbClr val="0F0F0F"/>
                </a:solidFill>
                <a:effectLst/>
                <a:latin typeface="Times New Roman" panose="02020603050405020304" pitchFamily="18" charset="0"/>
              </a:rPr>
              <a:t>компульсивные</a:t>
            </a:r>
            <a:r>
              <a:rPr lang="ru-RU" sz="2000" b="0" i="0" dirty="0" smtClean="0">
                <a:solidFill>
                  <a:srgbClr val="0F0F0F"/>
                </a:solidFill>
                <a:effectLst/>
                <a:latin typeface="Times New Roman" panose="02020603050405020304" pitchFamily="18" charset="0"/>
              </a:rPr>
              <a:t> позывы, сексуальная неразборчивость или криминальные деяния. Среди них терапия ориентируется в первую очередь на наиболее легкие цели.</a:t>
            </a:r>
          </a:p>
          <a:p>
            <a:pPr algn="just"/>
            <a:r>
              <a:rPr lang="ru-RU" sz="2000" b="0" i="0" dirty="0" smtClean="0">
                <a:solidFill>
                  <a:srgbClr val="0F0F0F"/>
                </a:solidFill>
                <a:effectLst/>
                <a:latin typeface="Times New Roman" panose="02020603050405020304" pitchFamily="18" charset="0"/>
              </a:rPr>
              <a:t>Четвертая задача — улучшение поведенческих навыков.</a:t>
            </a:r>
            <a:endParaRPr lang="ru-RU" sz="2000" b="0" i="0" dirty="0">
              <a:solidFill>
                <a:srgbClr val="0F0F0F"/>
              </a:solidFill>
              <a:effectLst/>
              <a:latin typeface="Times New Roman" panose="02020603050405020304" pitchFamily="18" charset="0"/>
            </a:endParaRPr>
          </a:p>
        </p:txBody>
      </p:sp>
    </p:spTree>
    <p:extLst>
      <p:ext uri="{BB962C8B-B14F-4D97-AF65-F5344CB8AC3E}">
        <p14:creationId xmlns:p14="http://schemas.microsoft.com/office/powerpoint/2010/main" val="230892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778018" cy="5632311"/>
          </a:xfrm>
          <a:prstGeom prst="rect">
            <a:avLst/>
          </a:prstGeom>
        </p:spPr>
        <p:txBody>
          <a:bodyPr wrap="square">
            <a:spAutoFit/>
          </a:bodyPr>
          <a:lstStyle/>
          <a:p>
            <a:pPr algn="just"/>
            <a:r>
              <a:rPr lang="ru-RU" sz="2000" b="1" i="0" dirty="0" smtClean="0">
                <a:solidFill>
                  <a:srgbClr val="0F0F0F"/>
                </a:solidFill>
                <a:effectLst/>
                <a:latin typeface="Times New Roman" panose="02020603050405020304" pitchFamily="18" charset="0"/>
              </a:rPr>
              <a:t>Структурированная программа диалектической поведенческой терапии состоит из четырех основных компонентов:</a:t>
            </a:r>
          </a:p>
          <a:p>
            <a:pPr algn="just">
              <a:buFont typeface="+mj-lt"/>
              <a:buAutoNum type="arabicPeriod"/>
            </a:pPr>
            <a:r>
              <a:rPr lang="ru-RU" sz="2000" b="0" i="0" dirty="0" smtClean="0">
                <a:solidFill>
                  <a:srgbClr val="0F0F0F"/>
                </a:solidFill>
                <a:effectLst/>
                <a:latin typeface="Times New Roman" panose="02020603050405020304" pitchFamily="18" charset="0"/>
              </a:rPr>
              <a:t>Еженедельные индивидуальные сеансы психотерапии укрепляют приобретенные новые навыки и минимизируют контрпродуктивное поведение.</a:t>
            </a:r>
          </a:p>
          <a:p>
            <a:pPr algn="just">
              <a:buFont typeface="+mj-lt"/>
              <a:buAutoNum type="arabicPeriod"/>
            </a:pPr>
            <a:r>
              <a:rPr lang="ru-RU" sz="2000" b="0" i="0" dirty="0" smtClean="0">
                <a:solidFill>
                  <a:srgbClr val="0F0F0F"/>
                </a:solidFill>
                <a:effectLst/>
                <a:latin typeface="Times New Roman" panose="02020603050405020304" pitchFamily="18" charset="0"/>
              </a:rPr>
              <a:t>Еженедельные сеансы развития групповых навыков, где изучаются образовательные материалы о ДПТ, выполняются домашние задания и проводятся обсуждения, чтобы научить пациентов техникам лучшего контроля эмоций, улучшения межличностных контактов и воспитания </a:t>
            </a:r>
            <a:r>
              <a:rPr lang="ru-RU" sz="2000" b="0" i="1" dirty="0" smtClean="0">
                <a:solidFill>
                  <a:srgbClr val="0F0F0F"/>
                </a:solidFill>
                <a:effectLst/>
                <a:latin typeface="Times New Roman" panose="02020603050405020304" pitchFamily="18" charset="0"/>
              </a:rPr>
              <a:t>внимательности </a:t>
            </a:r>
            <a:r>
              <a:rPr lang="ru-RU" sz="2000" b="0" i="0" dirty="0" smtClean="0">
                <a:solidFill>
                  <a:srgbClr val="0F0F0F"/>
                </a:solidFill>
                <a:effectLst/>
                <a:latin typeface="Times New Roman" panose="02020603050405020304" pitchFamily="18" charset="0"/>
              </a:rPr>
              <a:t>— этот термин описывает объективный разбор имеющихся эмоций, не затуманенный размышлениями о прошлом и будущем или эмоциональной лабильностью.</a:t>
            </a:r>
          </a:p>
          <a:p>
            <a:pPr algn="just">
              <a:buFont typeface="+mj-lt"/>
              <a:buAutoNum type="arabicPeriod"/>
            </a:pPr>
            <a:r>
              <a:rPr lang="ru-RU" sz="2000" b="0" i="0" dirty="0" smtClean="0">
                <a:solidFill>
                  <a:srgbClr val="0F0F0F"/>
                </a:solidFill>
                <a:effectLst/>
                <a:latin typeface="Times New Roman" panose="02020603050405020304" pitchFamily="18" charset="0"/>
              </a:rPr>
              <a:t>Консультирование по телефону (уникальная черта ДПТ) с целью помочь пациентам проработать накапливающийся стресс до того, как он преодолеет критическую точку; звонить телефонному консультанту можно в любое время, однако считается неприемлемым делать это </a:t>
            </a:r>
            <a:r>
              <a:rPr lang="ru-RU" sz="2000" b="0" i="1" dirty="0" smtClean="0">
                <a:solidFill>
                  <a:srgbClr val="0F0F0F"/>
                </a:solidFill>
                <a:effectLst/>
                <a:latin typeface="Times New Roman" panose="02020603050405020304" pitchFamily="18" charset="0"/>
              </a:rPr>
              <a:t>после </a:t>
            </a:r>
            <a:r>
              <a:rPr lang="ru-RU" sz="2000" b="0" i="0" dirty="0" smtClean="0">
                <a:solidFill>
                  <a:srgbClr val="0F0F0F"/>
                </a:solidFill>
                <a:effectLst/>
                <a:latin typeface="Times New Roman" panose="02020603050405020304" pitchFamily="18" charset="0"/>
              </a:rPr>
              <a:t>того, как пациент сделал нечто контрпродуктивное.</a:t>
            </a:r>
          </a:p>
          <a:p>
            <a:pPr algn="just">
              <a:buFont typeface="+mj-lt"/>
              <a:buAutoNum type="arabicPeriod"/>
            </a:pPr>
            <a:r>
              <a:rPr lang="ru-RU" sz="2000" b="0" i="0" dirty="0" smtClean="0">
                <a:solidFill>
                  <a:srgbClr val="0F0F0F"/>
                </a:solidFill>
                <a:effectLst/>
                <a:latin typeface="Times New Roman" panose="02020603050405020304" pitchFamily="18" charset="0"/>
              </a:rPr>
              <a:t>Еженедельные встречи со всеми членами команды психотерапевтов для укрепления навыков и мотивации и преодоления выгорания. Каждую неделю пациентам дают «дневниковую карточку» ДПТ, подлежащую ежедневному заполнению. Дневник должен документировать </a:t>
            </a:r>
            <a:r>
              <a:rPr lang="ru-RU" sz="2000" b="0" i="0" dirty="0" err="1" smtClean="0">
                <a:solidFill>
                  <a:srgbClr val="0F0F0F"/>
                </a:solidFill>
                <a:effectLst/>
                <a:latin typeface="Times New Roman" panose="02020603050405020304" pitchFamily="18" charset="0"/>
              </a:rPr>
              <a:t>саморазрушительное</a:t>
            </a:r>
            <a:r>
              <a:rPr lang="ru-RU" sz="2000" b="0" i="0" dirty="0" smtClean="0">
                <a:solidFill>
                  <a:srgbClr val="0F0F0F"/>
                </a:solidFill>
                <a:effectLst/>
                <a:latin typeface="Times New Roman" panose="02020603050405020304" pitchFamily="18" charset="0"/>
              </a:rPr>
              <a:t> поведение, употребление наркотиков, отрицательные эмоции и то, как пациент справлялся с такими повседневными стрессами.</a:t>
            </a:r>
            <a:endParaRPr lang="ru-RU" sz="2000" b="0" i="0" dirty="0">
              <a:solidFill>
                <a:srgbClr val="0F0F0F"/>
              </a:solidFill>
              <a:effectLst/>
              <a:latin typeface="Times New Roman" panose="02020603050405020304" pitchFamily="18" charset="0"/>
            </a:endParaRPr>
          </a:p>
        </p:txBody>
      </p:sp>
    </p:spTree>
    <p:extLst>
      <p:ext uri="{BB962C8B-B14F-4D97-AF65-F5344CB8AC3E}">
        <p14:creationId xmlns:p14="http://schemas.microsoft.com/office/powerpoint/2010/main" val="2813480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22</TotalTime>
  <Words>1145</Words>
  <Application>Microsoft Office PowerPoint</Application>
  <PresentationFormat>Широкоэкранный</PresentationFormat>
  <Paragraphs>37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Impact</vt:lpstr>
      <vt:lpstr>Times New Roman</vt:lpstr>
      <vt:lpstr>Главное мероприятие</vt:lpstr>
      <vt:lpstr>Диалектическая поведенческая терапия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Диалектическая поведенческая терапия </dc:title>
  <dc:creator>usewr</dc:creator>
  <cp:lastModifiedBy>usewr</cp:lastModifiedBy>
  <cp:revision>3</cp:revision>
  <dcterms:created xsi:type="dcterms:W3CDTF">2020-09-13T15:32:42Z</dcterms:created>
  <dcterms:modified xsi:type="dcterms:W3CDTF">2020-09-13T15:55:02Z</dcterms:modified>
</cp:coreProperties>
</file>